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38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d8dbaa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数列的概念及分类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64a8cd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数列的通项公式及应用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19_1#bfbf7c5eb?vop=1&amp;pid=564a8cd0e&amp;color=0,0,0&amp;bt=1&amp;bbb=1"/>
              <p:cNvSpPr/>
              <p:nvPr/>
            </p:nvSpPr>
            <p:spPr>
              <a:xfrm>
                <a:off x="832104" y="1508760"/>
                <a:ext cx="10533888" cy="19748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通过排除法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EX.19_1#bfbf7c5eb?vop=1&amp;pid=564a8cd0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974850"/>
              </a:xfrm>
              <a:prstGeom prst="rect">
                <a:avLst/>
              </a:prstGeom>
              <a:blipFill>
                <a:blip r:embed="rId3"/>
                <a:stretch>
                  <a:fillRect l="-1389" b="-43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0_1#fac412659?vop=1&amp;pid=564a8cd0e&amp;color=0,0,0&amp;bt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传说古希腊毕达哥拉斯学派的数学家用沙粒和小石子来研究数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.他们根据沙粒或小石子所排列的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形状把数分成许多类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，如图中的1,5,12,22称为五边形数.将五边形数所构成的数列记作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，则下列是数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中的项的是(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0_1#fac412659?vop=1&amp;pid=564a8cd0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505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20_1#fac412659?vop=1&amp;pid=564a8cd0e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4499" y="3673348"/>
            <a:ext cx="109728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6_BD.20_1#fac412659?vop=1&amp;pid=564a8cd0e&amp;color=0,0,0&amp;tib=255,255,255&amp;iip=2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806" y="3316732"/>
            <a:ext cx="438912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20_2#fac412659?vop=1&amp;pid=564a8cd0e&amp;color=0,0,0&amp;tib=255,255,255&amp;iip=3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3728" y="3060700"/>
            <a:ext cx="731520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20_2#fac412659?vop=1&amp;pid=564a8cd0e&amp;color=0,0,0&amp;tib=255,255,255&amp;iip=4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8108" y="2768092"/>
            <a:ext cx="1051560" cy="127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6_AN.21_1#fac412659.bracket?vop=1&amp;pid=564a8cd0e&amp;color=0,0,0&amp;vpa=7"/>
          <p:cNvSpPr/>
          <p:nvPr/>
        </p:nvSpPr>
        <p:spPr>
          <a:xfrm>
            <a:off x="2812129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9" name="QC_6_BD.20_3#fac412659.choices?vop=1&amp;pid=564a8cd0e&amp;color=0,0,0&amp;bbb=1"/>
          <p:cNvSpPr/>
          <p:nvPr/>
        </p:nvSpPr>
        <p:spPr>
          <a:xfrm>
            <a:off x="832104" y="411048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91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6_AS.22_1#fac412659?vop=1&amp;pid=564a8cd0e&amp;color=0,0,0&amp;bbb=1&amp;hb=1"/>
              <p:cNvSpPr/>
              <p:nvPr/>
            </p:nvSpPr>
            <p:spPr>
              <a:xfrm>
                <a:off x="832104" y="447497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【解析】由已知得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+3×2−2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+3×3−2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+3×4−2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+13=35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+16=51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+19=70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+22=92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10" name="QC_6_AS.22_1#fac412659?vop=1&amp;pid=564a8cd0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74972"/>
                <a:ext cx="10533888" cy="1192530"/>
              </a:xfrm>
              <a:prstGeom prst="rect">
                <a:avLst/>
              </a:prstGeom>
              <a:blipFill>
                <a:blip r:embed="rId8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3_1#9a2bfaf92?vop=1&amp;pid=564a8cd0e&amp;color=0,0,0&amp;bt=1&amp;bbb=1"/>
              <p:cNvSpPr/>
              <p:nvPr/>
            </p:nvSpPr>
            <p:spPr>
              <a:xfrm>
                <a:off x="832104" y="1508760"/>
                <a:ext cx="10531904" cy="3330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是首项为1的正项数列，且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23_1#9a2bfaf92?vop=1&amp;pid=564a8cd0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333058"/>
              </a:xfrm>
              <a:prstGeom prst="rect">
                <a:avLst/>
              </a:prstGeom>
              <a:blipFill>
                <a:blip r:embed="rId3"/>
                <a:stretch>
                  <a:fillRect l="-1390" t="-7407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23_1#9a2bfaf92?vop=1&amp;pid=564a8cd0e&amp;color=0,0,0&amp;tib=255,255,255&amp;iip=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597120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24_1#9a2bfaf92.bracket?vop=1&amp;pid=564a8cd0e&amp;color=0,0,0&amp;vpa=8"/>
          <p:cNvSpPr/>
          <p:nvPr/>
        </p:nvSpPr>
        <p:spPr>
          <a:xfrm>
            <a:off x="10429588" y="1500505"/>
            <a:ext cx="331788" cy="3347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3_2#9a2bfaf92.choices?vop=1&amp;pid=564a8cd0e&amp;color=0,0,0&amp;bbb=1"/>
              <p:cNvSpPr/>
              <p:nvPr/>
            </p:nvSpPr>
            <p:spPr>
              <a:xfrm>
                <a:off x="832104" y="1843405"/>
                <a:ext cx="10533888" cy="4878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100"/>
                  </a:lnSpc>
                  <a:tabLst>
                    <a:tab pos="2503297" algn="l"/>
                    <a:tab pos="4943094" algn="l"/>
                    <a:tab pos="79416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23_2#9a2bfaf92.choices?vop=1&amp;pid=564a8cd0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3405"/>
                <a:ext cx="10533888" cy="487807"/>
              </a:xfrm>
              <a:prstGeom prst="rect">
                <a:avLst/>
              </a:prstGeom>
              <a:blipFill>
                <a:blip r:embed="rId5"/>
                <a:stretch>
                  <a:fillRect l="-1389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25_1#9a2bfaf92?vop=1&amp;pid=564a8cd0e&amp;color=0,0,0&amp;bbb=1&amp;hb=1"/>
              <p:cNvSpPr/>
              <p:nvPr/>
            </p:nvSpPr>
            <p:spPr>
              <a:xfrm>
                <a:off x="832104" y="2332355"/>
                <a:ext cx="10533888" cy="7289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本题通过整理可以得到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中的累乘法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可以求得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EX.25_1#9a2bfaf92?vop=1&amp;pid=564a8cd0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2355"/>
                <a:ext cx="10533888" cy="728980"/>
              </a:xfrm>
              <a:prstGeom prst="rect">
                <a:avLst/>
              </a:prstGeom>
              <a:blipFill>
                <a:blip r:embed="rId6"/>
                <a:stretch>
                  <a:fillRect l="-1389" t="-8403" r="-1331" b="-193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26_1#9a2bfaf92?vop=1&amp;pid=564a8cd0e&amp;color=0,0,0&amp;bbb=1"/>
              <p:cNvSpPr/>
              <p:nvPr/>
            </p:nvSpPr>
            <p:spPr>
              <a:xfrm>
                <a:off x="832104" y="3073971"/>
                <a:ext cx="10533888" cy="2764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【解析】由已知得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满足该式，所以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6_AS.26_1#9a2bfaf92?vop=1&amp;pid=564a8cd0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73971"/>
                <a:ext cx="10533888" cy="2764155"/>
              </a:xfrm>
              <a:prstGeom prst="rect">
                <a:avLst/>
              </a:prstGeom>
              <a:blipFill>
                <a:blip r:embed="rId7"/>
                <a:stretch>
                  <a:fillRect l="-1389" t="-441" b="-50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27_1#9a2bfaf92?vop=1&amp;pid=564a8cd0e&amp;color=0,0,0&amp;bt=1&amp;bbb=1"/>
              <p:cNvSpPr/>
              <p:nvPr/>
            </p:nvSpPr>
            <p:spPr>
              <a:xfrm>
                <a:off x="832104" y="1508760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由已知得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EX.27_1#9a2bfaf92?vop=1&amp;pid=564a8cd0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95500"/>
              </a:xfrm>
              <a:prstGeom prst="rect">
                <a:avLst/>
              </a:prstGeom>
              <a:blipFill>
                <a:blip r:embed="rId3"/>
                <a:stretch>
                  <a:fillRect l="-1389" b="-40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8_1#a53a3c5cd?vop=1&amp;pid=564a8cd0e&amp;color=0,0,0&amp;bt=1&amp;bbb=1"/>
              <p:cNvSpPr/>
              <p:nvPr/>
            </p:nvSpPr>
            <p:spPr>
              <a:xfrm>
                <a:off x="832104" y="1508760"/>
                <a:ext cx="10531904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28_1#a53a3c5cd?vop=1&amp;pid=564a8cd0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525971"/>
              </a:xfrm>
              <a:prstGeom prst="rect">
                <a:avLst/>
              </a:prstGeom>
              <a:blipFill>
                <a:blip r:embed="rId3"/>
                <a:stretch>
                  <a:fillRect l="-1390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28_1#a53a3c5cd?vop=1&amp;pid=564a8cd0e&amp;color=0,0,0&amp;tib=255,255,255&amp;iip=6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694180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29_1#a53a3c5cd.bracket?vop=1&amp;pid=564a8cd0e&amp;color=0,0,0&amp;vpa=9"/>
          <p:cNvSpPr/>
          <p:nvPr/>
        </p:nvSpPr>
        <p:spPr>
          <a:xfrm>
            <a:off x="8381333" y="1736535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5" name="QC_6_BD.28_2#a53a3c5cd.choices?vop=1&amp;pid=564a8cd0e&amp;color=0,0,0&amp;bbb=1"/>
          <p:cNvSpPr/>
          <p:nvPr/>
        </p:nvSpPr>
        <p:spPr>
          <a:xfrm>
            <a:off x="832104" y="209975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30_1#a53a3c5cd?vop=1&amp;pid=564a8cd0e&amp;color=0,0,0&amp;bbb=1&amp;hb=1"/>
              <p:cNvSpPr/>
              <p:nvPr/>
            </p:nvSpPr>
            <p:spPr>
              <a:xfrm>
                <a:off x="832104" y="2464245"/>
                <a:ext cx="10533888" cy="909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本题通过整理可以得到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中的累加法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可以求得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通项公式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6_EX.30_1#a53a3c5cd?vop=1&amp;pid=564a8cd0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64245"/>
                <a:ext cx="10533888" cy="909955"/>
              </a:xfrm>
              <a:prstGeom prst="rect">
                <a:avLst/>
              </a:prstGeom>
              <a:blipFill>
                <a:blip r:embed="rId5"/>
                <a:stretch>
                  <a:fillRect l="-1389" b="-15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1_1#a53a3c5cd?vop=1&amp;pid=564a8cd0e&amp;color=0,0,0&amp;bt=1&amp;bbb=1"/>
              <p:cNvSpPr/>
              <p:nvPr/>
            </p:nvSpPr>
            <p:spPr>
              <a:xfrm>
                <a:off x="832104" y="1508760"/>
                <a:ext cx="10533888" cy="2995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也符合上式，所以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=22−2=20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31_1#a53a3c5cd?vop=1&amp;pid=564a8cd0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995930"/>
              </a:xfrm>
              <a:prstGeom prst="rect">
                <a:avLst/>
              </a:prstGeom>
              <a:blipFill>
                <a:blip r:embed="rId3"/>
                <a:stretch>
                  <a:fillRect l="-1389" r="-2025" b="-46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638e07e0.fixed?pid=e45ef1eed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7638e07e0.fixed?pid=e45ef1eed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§1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数列的概念及其函数特性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fd3133bf.fixed?pid=7638e07e0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数列的概念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c092b1642?vop=1&amp;pid=3d8dbaaed&amp;color=0,0,0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2_1#c092b1642.bracket?vop=1&amp;pid=3d8dbaaed&amp;color=0,0,0&amp;vpa=1"/>
          <p:cNvSpPr/>
          <p:nvPr/>
        </p:nvSpPr>
        <p:spPr>
          <a:xfrm>
            <a:off x="314747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2#c092b1642.choices?vop=1&amp;pid=3d8dbaaed&amp;color=0,0,0&amp;bbb=1"/>
              <p:cNvSpPr/>
              <p:nvPr/>
            </p:nvSpPr>
            <p:spPr>
              <a:xfrm>
                <a:off x="832104" y="192278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数列4，7，3，4的首项是4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，则从第2项起，各项均不等于3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数列3，6，8可以表示为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{3,6,8}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，5，7，9，11一定能构成数列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_2#c092b1642.choices?vop=1&amp;pid=3d8dbaae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278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c092b1642?vop=1&amp;pid=3d8dbaaed&amp;color=0,0,0&amp;bbb=1&amp;hb=1"/>
              <p:cNvSpPr/>
              <p:nvPr/>
            </p:nvSpPr>
            <p:spPr>
              <a:xfrm>
                <a:off x="832104" y="352679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【解析】对于A，数列4，7，3，4的第1项就是首项，即首项是4，故A正确.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B，同一个数在一个数列中可以重复出现，故B错误.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C，数列和数的顺序有关，而集合中的元素具有无序性，故C错误.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D，数列是按照确定的顺序排列的一列数，当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都代表数时，能构成数列，当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中至少有一个不代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表数时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，不能构成数列，故D错误.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3_1#c092b1642?vop=1&amp;pid=3d8dbaae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6790"/>
                <a:ext cx="10533888" cy="2449830"/>
              </a:xfrm>
              <a:prstGeom prst="rect">
                <a:avLst/>
              </a:prstGeom>
              <a:blipFill>
                <a:blip r:embed="rId4"/>
                <a:stretch>
                  <a:fillRect l="-1389" r="-347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_1#ad82bee46?vop=1&amp;pid=3d8dbaaed&amp;color=0,0,0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下面四个结论正确的是(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5_1#ad82bee46.bracket?vop=1&amp;pid=3d8dbaaed&amp;color=0,0,0&amp;vpa=2&amp;bbb=1"/>
          <p:cNvSpPr/>
          <p:nvPr/>
        </p:nvSpPr>
        <p:spPr>
          <a:xfrm>
            <a:off x="4544473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_2#ad82bee46.choices?vop=1&amp;pid=3d8dbaaed&amp;color=0,0,0&amp;bbb=1"/>
              <p:cNvSpPr/>
              <p:nvPr/>
            </p:nvSpPr>
            <p:spPr>
              <a:xfrm>
                <a:off x="832104" y="192278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数列1，2，3，4和数列1，3，4，2是相同的数列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数列2，5，2，5，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，2，5，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是无穷数列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若数列用图象表示，则从图象上看是一群孤立的点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数列的通项公式是唯一的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_2#ad82bee46.choices?vop=1&amp;pid=3d8dbaae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278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6_1#ad82bee46?vop=1&amp;pid=3d8dbaaed&amp;color=0,0,0&amp;bbb=1"/>
              <p:cNvSpPr/>
              <p:nvPr/>
            </p:nvSpPr>
            <p:spPr>
              <a:xfrm>
                <a:off x="832104" y="3573780"/>
                <a:ext cx="10533888" cy="205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【解析】数列中的项是有次序的，故A错误；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据数列的项数有无限个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，可判断数列为无穷数列，故B正确；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数列看作函数时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，自变量取值是从1开始的正整数，故图象为一群孤立的点，故C正确；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列的通项公式不是唯一的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可以表示同一个数列，故D错误.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6_1#ad82bee46?vop=1&amp;pid=3d8dbaae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73780"/>
                <a:ext cx="10533888" cy="2056130"/>
              </a:xfrm>
              <a:prstGeom prst="rect">
                <a:avLst/>
              </a:prstGeom>
              <a:blipFill>
                <a:blip r:embed="rId4"/>
                <a:stretch>
                  <a:fillRect l="-1389" b="-6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18c300e14?vop=1&amp;pid=564a8cd0e&amp;color=0,0,0&amp;bt=1&amp;bbb=1"/>
              <p:cNvSpPr/>
              <p:nvPr/>
            </p:nvSpPr>
            <p:spPr>
              <a:xfrm>
                <a:off x="832104" y="1508760"/>
                <a:ext cx="10533888" cy="68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7_1#18c300e14?vop=1&amp;pid=564a8cd0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685800"/>
              </a:xfrm>
              <a:prstGeom prst="rect">
                <a:avLst/>
              </a:prstGeom>
              <a:blipFill>
                <a:blip r:embed="rId3"/>
                <a:stretch>
                  <a:fillRect l="-1389" b="-8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18c300e14.bracket?vop=1&amp;pid=564a8cd0e&amp;color=0,0,0&amp;vpa=3"/>
          <p:cNvSpPr/>
          <p:nvPr/>
        </p:nvSpPr>
        <p:spPr>
          <a:xfrm>
            <a:off x="7485474" y="178384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6_BD.7_2#18c300e14.choices?vop=1&amp;pid=564a8cd0e&amp;color=0,0,0&amp;bbb=1"/>
          <p:cNvSpPr/>
          <p:nvPr/>
        </p:nvSpPr>
        <p:spPr>
          <a:xfrm>
            <a:off x="832104" y="2184399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9_1#18c300e14?vop=1&amp;pid=564a8cd0e&amp;color=0,0,0&amp;bbb=1"/>
              <p:cNvSpPr/>
              <p:nvPr/>
            </p:nvSpPr>
            <p:spPr>
              <a:xfrm>
                <a:off x="832104" y="2590862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+2−(−2)=40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9_1#18c300e14?vop=1&amp;pid=564a8cd0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90862"/>
                <a:ext cx="10533888" cy="363284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0_1#9a477182e?vop=1&amp;pid=564a8cd0e&amp;color=0,0,0&amp;bt=1&amp;bbb=1"/>
              <p:cNvSpPr/>
              <p:nvPr/>
            </p:nvSpPr>
            <p:spPr>
              <a:xfrm>
                <a:off x="832104" y="1508760"/>
                <a:ext cx="10533888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是该数列的(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10_1#9a477182e?vop=1&amp;pid=564a8cd0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91859"/>
              </a:xfrm>
              <a:prstGeom prst="rect">
                <a:avLst/>
              </a:prstGeom>
              <a:blipFill>
                <a:blip r:embed="rId3"/>
                <a:stretch>
                  <a:fillRect l="-1389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_1#9a477182e.bracket?vop=1&amp;pid=564a8cd0e&amp;color=0,0,0&amp;vpa=4"/>
          <p:cNvSpPr/>
          <p:nvPr/>
        </p:nvSpPr>
        <p:spPr>
          <a:xfrm>
            <a:off x="6984840" y="1501331"/>
            <a:ext cx="331788" cy="3919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0_2#9a477182e.choices?vop=1&amp;pid=564a8cd0e&amp;color=0,0,0&amp;bbb=1"/>
          <p:cNvSpPr/>
          <p:nvPr/>
        </p:nvSpPr>
        <p:spPr>
          <a:xfrm>
            <a:off x="832104" y="1910271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3472" algn="l"/>
                <a:tab pos="5241544" algn="l"/>
                <a:tab pos="79893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第11项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2_1#9a477182e?vop=1&amp;pid=564a8cd0e&amp;color=0,0,0&amp;bbb=1&amp;hb=1"/>
              <p:cNvSpPr/>
              <p:nvPr/>
            </p:nvSpPr>
            <p:spPr>
              <a:xfrm>
                <a:off x="832104" y="2274761"/>
                <a:ext cx="10533888" cy="861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【解析】设该数列为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65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001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12_1#9a477182e?vop=1&amp;pid=564a8cd0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4761"/>
                <a:ext cx="10533888" cy="861759"/>
              </a:xfrm>
              <a:prstGeom prst="rect">
                <a:avLst/>
              </a:prstGeom>
              <a:blipFill>
                <a:blip r:embed="rId4"/>
                <a:stretch>
                  <a:fillRect l="-1389" r="-58" b="-161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3_1#c0b9dcce4?vop=1&amp;pid=564a8cd0e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,3,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,7,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13_1#c0b9dcce4?vop=1&amp;pid=564a8cd0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4_1#c0b9dcce4.bracket?vop=1&amp;pid=564a8cd0e&amp;color=0,0,0&amp;vpa=5"/>
          <p:cNvSpPr/>
          <p:nvPr/>
        </p:nvSpPr>
        <p:spPr>
          <a:xfrm>
            <a:off x="5723604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3_2#c0b9dcce4.choices?vop=1&amp;pid=564a8cd0e&amp;color=0,0,0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150872" algn="l"/>
                    <a:tab pos="4873244" algn="l"/>
                    <a:tab pos="7798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3_2#c0b9dcce4.choices?vop=1&amp;pid=564a8cd0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5_1#c0b9dcce4?vop=1&amp;pid=564a8cd0e&amp;color=0,0,0&amp;bbb=1&amp;hb=1"/>
              <p:cNvSpPr/>
              <p:nvPr/>
            </p:nvSpPr>
            <p:spPr>
              <a:xfrm>
                <a:off x="832104" y="227838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【解析】通过观察，该数列的奇数项为负数，偶数项为正数，将数列每一项取绝对值后，是从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1开始的奇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15_1#c0b9dcce4?vop=1&amp;pid=564a8cd0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380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r="-405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6_1#bfbf7c5eb?vop=1&amp;pid=564a8cd0e&amp;color=0,0,0&amp;bt=1&amp;bbb=1"/>
              <p:cNvSpPr/>
              <p:nvPr/>
            </p:nvSpPr>
            <p:spPr>
              <a:xfrm>
                <a:off x="832104" y="1508760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数列1，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的一个通项公式可以是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6_1#bfbf7c5eb?vop=1&amp;pid=564a8cd0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36575"/>
              </a:xfrm>
              <a:prstGeom prst="rect">
                <a:avLst/>
              </a:prstGeom>
              <a:blipFill>
                <a:blip r:embed="rId3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bfbf7c5eb.bracket?vop=1&amp;pid=564a8cd0e&amp;color=0,0,0&amp;vpa=6"/>
          <p:cNvSpPr/>
          <p:nvPr/>
        </p:nvSpPr>
        <p:spPr>
          <a:xfrm>
            <a:off x="5382673" y="1739137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6_2#bfbf7c5eb.choices?vop=1&amp;pid=564a8cd0e&amp;color=0,0,0&amp;bbb=1"/>
              <p:cNvSpPr/>
              <p:nvPr/>
            </p:nvSpPr>
            <p:spPr>
              <a:xfrm>
                <a:off x="832104" y="2052827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84272" algn="l"/>
                    <a:tab pos="5393944" algn="l"/>
                    <a:tab pos="80655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6_2#bfbf7c5eb.choices?vop=1&amp;pid=564a8cd0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52827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8_1#bfbf7c5eb?vop=1&amp;pid=564a8cd0e&amp;color=0,0,0&amp;bbb=1"/>
              <p:cNvSpPr/>
              <p:nvPr/>
            </p:nvSpPr>
            <p:spPr>
              <a:xfrm>
                <a:off x="832104" y="2589466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，所以该数列的一个通项公式可以是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18_1#bfbf7c5eb?vop=1&amp;pid=564a8cd0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89466"/>
                <a:ext cx="10533888" cy="536575"/>
              </a:xfrm>
              <a:prstGeom prst="rect">
                <a:avLst/>
              </a:prstGeom>
              <a:blipFill>
                <a:blip r:embed="rId5"/>
                <a:stretch>
                  <a:fillRect l="-1389" r="-116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1228</Words>
  <Application>Microsoft Office PowerPoint</Application>
  <PresentationFormat>宽屏</PresentationFormat>
  <Paragraphs>99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2025-10-22T03:04:55Z</dcterms:created>
  <dcterms:modified xsi:type="dcterms:W3CDTF">2025-10-22T03:07:20Z</dcterms:modified>
  <cp:category/>
  <cp:contentStatus/>
</cp:coreProperties>
</file>